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265" r:id="rId3"/>
    <p:sldId id="262" r:id="rId4"/>
    <p:sldId id="263" r:id="rId5"/>
    <p:sldId id="264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036" y="-1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0DF3C-A228-450C-8209-163CE96976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06DA8-DAF5-40A9-83E0-6648294F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6DA8-DAF5-40A9-83E0-6648294F5A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9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246C46-ECAD-457C-BD23-AE0D4807FBA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71611A-7840-4925-8D20-0AC715419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rationwalkus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Operation Walk USA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Restoring Mobility.  Giving Hope.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2" y="301247"/>
            <a:ext cx="1447800" cy="1226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160" y="141553"/>
            <a:ext cx="3879640" cy="2586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12" y="231469"/>
            <a:ext cx="33528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20" y="255853"/>
            <a:ext cx="18288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398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Founded and incorporated in 2011 as a 501c3 charity.</a:t>
            </a:r>
          </a:p>
          <a:p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A network of volunteers:  surgeons, hospitals, healthcare providers across the United States.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Pro bono hip/knee replacement surgeries to </a:t>
            </a:r>
            <a:r>
              <a:rPr lang="en-US" sz="2800" b="1" dirty="0">
                <a:cs typeface="Times New Roman" panose="02020603050405020304" pitchFamily="18" charset="0"/>
              </a:rPr>
              <a:t>uninsured</a:t>
            </a:r>
            <a:r>
              <a:rPr lang="en-US" sz="2800" dirty="0">
                <a:cs typeface="Times New Roman" panose="02020603050405020304" pitchFamily="18" charset="0"/>
              </a:rPr>
              <a:t> patients in the United States who are: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US citizens or permanent US residents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At or below 300% FPG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Surgeries always take place during the first week of December.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Orthopaedic device industry donates implants.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Headquartered in </a:t>
            </a:r>
            <a:r>
              <a:rPr lang="en-US" sz="2800" dirty="0" smtClean="0">
                <a:cs typeface="Times New Roman" panose="02020603050405020304" pitchFamily="18" charset="0"/>
              </a:rPr>
              <a:t>Schaumburg, </a:t>
            </a:r>
            <a:r>
              <a:rPr lang="en-US" sz="2800" dirty="0">
                <a:cs typeface="Times New Roman" panose="02020603050405020304" pitchFamily="18" charset="0"/>
              </a:rPr>
              <a:t>IL (management services contracted from/provided by </a:t>
            </a:r>
            <a:r>
              <a:rPr lang="en-US" sz="2800" dirty="0" smtClean="0">
                <a:cs typeface="Times New Roman" panose="02020603050405020304" pitchFamily="18" charset="0"/>
              </a:rPr>
              <a:t>The Hip Society and The Knee Society).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Operation Walk USA?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313679"/>
            <a:ext cx="3134241" cy="365125"/>
          </a:xfrm>
        </p:spPr>
        <p:txBody>
          <a:bodyPr/>
          <a:lstStyle/>
          <a:p>
            <a:r>
              <a:rPr lang="en-US" sz="1600" i="1" dirty="0">
                <a:latin typeface="Cambria" panose="02040503050406030204" pitchFamily="18" charset="0"/>
              </a:rPr>
              <a:t>Restoring Mobility.  Giving Hope.</a:t>
            </a:r>
          </a:p>
        </p:txBody>
      </p:sp>
    </p:spTree>
    <p:extLst>
      <p:ext uri="{BB962C8B-B14F-4D97-AF65-F5344CB8AC3E}">
        <p14:creationId xmlns:p14="http://schemas.microsoft.com/office/powerpoint/2010/main" val="344774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2938271"/>
          </a:xfrm>
        </p:spPr>
        <p:txBody>
          <a:bodyPr>
            <a:noAutofit/>
          </a:bodyPr>
          <a:lstStyle/>
          <a:p>
            <a:r>
              <a:rPr lang="en-US" sz="2200" dirty="0"/>
              <a:t>The number of uninsured non-elderly Americans in </a:t>
            </a:r>
            <a:r>
              <a:rPr lang="en-US" sz="2200" dirty="0" smtClean="0"/>
              <a:t>the first half of </a:t>
            </a:r>
            <a:r>
              <a:rPr lang="en-US" sz="2200" dirty="0" smtClean="0"/>
              <a:t>2023 </a:t>
            </a:r>
            <a:r>
              <a:rPr lang="en-US" sz="2200" dirty="0"/>
              <a:t>was </a:t>
            </a:r>
            <a:r>
              <a:rPr lang="en-US" sz="2200" dirty="0" smtClean="0"/>
              <a:t>25.3M </a:t>
            </a:r>
            <a:r>
              <a:rPr lang="en-US" sz="1400" dirty="0" smtClean="0"/>
              <a:t>(Source</a:t>
            </a:r>
            <a:r>
              <a:rPr lang="en-US" sz="1400" dirty="0"/>
              <a:t>: </a:t>
            </a:r>
            <a:r>
              <a:rPr lang="en-US" sz="1400" dirty="0" smtClean="0"/>
              <a:t>CDC.gov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/>
              <a:t>Low-income </a:t>
            </a:r>
            <a:r>
              <a:rPr lang="en-US" sz="2200" b="1" dirty="0"/>
              <a:t>working families </a:t>
            </a:r>
            <a:r>
              <a:rPr lang="en-US" sz="2200" dirty="0"/>
              <a:t>make up </a:t>
            </a:r>
            <a:r>
              <a:rPr lang="en-US" sz="2200" b="1" dirty="0"/>
              <a:t>over 40% </a:t>
            </a:r>
            <a:r>
              <a:rPr lang="en-US" sz="2200" dirty="0"/>
              <a:t>of the remaining uninsured – “</a:t>
            </a:r>
            <a:r>
              <a:rPr lang="en-US" sz="2200" i="1" dirty="0"/>
              <a:t>the working poor</a:t>
            </a:r>
            <a:r>
              <a:rPr lang="en-US" sz="2200" dirty="0"/>
              <a:t>”.</a:t>
            </a:r>
          </a:p>
          <a:p>
            <a:r>
              <a:rPr lang="en-US" sz="2200" dirty="0">
                <a:solidFill>
                  <a:prstClr val="black"/>
                </a:solidFill>
              </a:rPr>
              <a:t>Since 2010, Operation Walk USA has provided </a:t>
            </a:r>
            <a:r>
              <a:rPr lang="en-US" sz="2200" b="1" dirty="0">
                <a:solidFill>
                  <a:srgbClr val="00B0F0"/>
                </a:solidFill>
              </a:rPr>
              <a:t>$</a:t>
            </a:r>
            <a:r>
              <a:rPr lang="en-US" sz="2200" b="1" dirty="0" smtClean="0">
                <a:solidFill>
                  <a:srgbClr val="00B0F0"/>
                </a:solidFill>
              </a:rPr>
              <a:t>24.6M </a:t>
            </a:r>
            <a:r>
              <a:rPr lang="en-US" sz="2200" dirty="0"/>
              <a:t>in </a:t>
            </a:r>
            <a:r>
              <a:rPr lang="en-US" sz="2200" b="1" dirty="0"/>
              <a:t>pro bono </a:t>
            </a:r>
            <a:r>
              <a:rPr lang="en-US" sz="2200" dirty="0"/>
              <a:t>medical services, and treated </a:t>
            </a:r>
            <a:r>
              <a:rPr lang="en-US" sz="2200" b="1" dirty="0" smtClean="0"/>
              <a:t>over 900 </a:t>
            </a:r>
            <a:r>
              <a:rPr lang="en-US" sz="2200" b="1" dirty="0"/>
              <a:t>patients</a:t>
            </a:r>
            <a:r>
              <a:rPr lang="en-US" sz="2200" dirty="0"/>
              <a:t>.</a:t>
            </a:r>
          </a:p>
          <a:p>
            <a:pPr marL="109728" indent="0">
              <a:buNone/>
            </a:pPr>
            <a:endParaRPr lang="en-US" sz="2200" dirty="0">
              <a:solidFill>
                <a:prstClr val="black"/>
              </a:solidFill>
            </a:endParaRPr>
          </a:p>
          <a:p>
            <a:r>
              <a:rPr lang="en-US" sz="2200" b="1" dirty="0">
                <a:solidFill>
                  <a:prstClr val="black"/>
                </a:solidFill>
              </a:rPr>
              <a:t>Average annual impact of Operation Walk USA</a:t>
            </a:r>
            <a:r>
              <a:rPr lang="en-US" sz="2200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Operation Walk USA?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313679"/>
            <a:ext cx="3134241" cy="365125"/>
          </a:xfrm>
        </p:spPr>
        <p:txBody>
          <a:bodyPr/>
          <a:lstStyle/>
          <a:p>
            <a:r>
              <a:rPr lang="en-US" sz="1600" i="1" dirty="0">
                <a:latin typeface="Cambria" panose="02040503050406030204" pitchFamily="18" charset="0"/>
              </a:rPr>
              <a:t>Restoring Mobility.  Giving Hope.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6784"/>
              </p:ext>
            </p:extLst>
          </p:nvPr>
        </p:nvGraphicFramePr>
        <p:xfrm>
          <a:off x="972344" y="4572000"/>
          <a:ext cx="10363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HOSPITALS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SURGEONS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5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Angela Preiss, 51, Cuero, TX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Hip trauma due to auto incident</a:t>
            </a:r>
          </a:p>
          <a:p>
            <a:pPr lvl="1"/>
            <a:r>
              <a:rPr lang="en-US" dirty="0"/>
              <a:t>Caring for disabled husband and 2 grandchildren</a:t>
            </a:r>
          </a:p>
          <a:p>
            <a:pPr lvl="1"/>
            <a:r>
              <a:rPr lang="en-US" dirty="0"/>
              <a:t>Had to stop working as a nursing aid due to severe pain</a:t>
            </a:r>
          </a:p>
          <a:p>
            <a:pPr lvl="1"/>
            <a:r>
              <a:rPr lang="en-US" dirty="0"/>
              <a:t>Operated on by </a:t>
            </a:r>
            <a:r>
              <a:rPr lang="en-US" b="1" dirty="0"/>
              <a:t>Amanda Marshall, MD </a:t>
            </a:r>
            <a:r>
              <a:rPr lang="en-US" dirty="0"/>
              <a:t>(San Antonio, TX)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r>
              <a:rPr lang="en-US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Angela </a:t>
            </a:r>
            <a:r>
              <a:rPr lang="en-US" sz="28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lang="en-US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:  “No walker, no more cane. I am getting better and my grandkids are listening and </a:t>
            </a:r>
            <a:r>
              <a:rPr lang="en-US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I am able to do more </a:t>
            </a:r>
            <a:r>
              <a:rPr lang="en-US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with them. </a:t>
            </a:r>
            <a:r>
              <a:rPr lang="en-US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It is wonderful to walk and have no pain</a:t>
            </a:r>
            <a:r>
              <a:rPr lang="en-US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2400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“Faces of Operation Walk USA”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313679"/>
            <a:ext cx="3134241" cy="365125"/>
          </a:xfrm>
        </p:spPr>
        <p:txBody>
          <a:bodyPr/>
          <a:lstStyle/>
          <a:p>
            <a:r>
              <a:rPr lang="en-US" sz="1600" i="1" dirty="0">
                <a:latin typeface="Cambria" panose="02040503050406030204" pitchFamily="18" charset="0"/>
              </a:rPr>
              <a:t>Restoring Mobility.  Giving Hope.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392" y="1481328"/>
            <a:ext cx="2723895" cy="2042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188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Arthur Shaw, 51, </a:t>
            </a:r>
            <a:r>
              <a:rPr lang="en-US" sz="2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Manapalan</a:t>
            </a:r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, NJ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Former high school athlete, hip getting progressively worse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Insurance cost-prohibitive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Works for a friend’s small business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Operated on by </a:t>
            </a:r>
            <a:r>
              <a:rPr lang="en-US" b="1" dirty="0">
                <a:cs typeface="Times New Roman" panose="02020603050405020304" pitchFamily="18" charset="0"/>
              </a:rPr>
              <a:t>Matthew </a:t>
            </a:r>
            <a:r>
              <a:rPr lang="en-US" b="1" dirty="0" err="1">
                <a:cs typeface="Times New Roman" panose="02020603050405020304" pitchFamily="18" charset="0"/>
              </a:rPr>
              <a:t>Hepinstall</a:t>
            </a:r>
            <a:r>
              <a:rPr lang="en-US" b="1" dirty="0">
                <a:cs typeface="Times New Roman" panose="02020603050405020304" pitchFamily="18" charset="0"/>
              </a:rPr>
              <a:t>, MD </a:t>
            </a:r>
            <a:r>
              <a:rPr lang="en-US" dirty="0">
                <a:cs typeface="Times New Roman" panose="02020603050405020304" pitchFamily="18" charset="0"/>
              </a:rPr>
              <a:t>(New York, NY)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r>
              <a:rPr lang="en-US" sz="2800" b="1" i="1" dirty="0"/>
              <a:t>Arthur </a:t>
            </a:r>
            <a:r>
              <a:rPr lang="en-US" sz="2800" b="1" i="1" dirty="0">
                <a:solidFill>
                  <a:srgbClr val="FF0000"/>
                </a:solidFill>
              </a:rPr>
              <a:t>today</a:t>
            </a:r>
            <a:r>
              <a:rPr lang="en-US" sz="2800" i="1" dirty="0"/>
              <a:t>:  “I am doing just fabulous. I am so glad to be on the other side. I am feeling super and have no pain. I’m active and </a:t>
            </a:r>
            <a:r>
              <a:rPr lang="en-US" sz="2800" b="1" i="1" dirty="0"/>
              <a:t>back to life</a:t>
            </a:r>
            <a:r>
              <a:rPr lang="en-US" sz="2800" i="1" dirty="0"/>
              <a:t>.”</a:t>
            </a:r>
            <a:endParaRPr lang="en-US" sz="2800" i="1" dirty="0"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“Faces of Operation Walk USA”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893" y="1417638"/>
            <a:ext cx="3177107" cy="2162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313679"/>
            <a:ext cx="3134241" cy="365125"/>
          </a:xfrm>
        </p:spPr>
        <p:txBody>
          <a:bodyPr/>
          <a:lstStyle/>
          <a:p>
            <a:r>
              <a:rPr lang="en-US" sz="1600" i="1" dirty="0">
                <a:latin typeface="Cambria" panose="02040503050406030204" pitchFamily="18" charset="0"/>
              </a:rPr>
              <a:t>Restoring Mobility.  Giving Hope.</a:t>
            </a:r>
          </a:p>
        </p:txBody>
      </p:sp>
    </p:spTree>
    <p:extLst>
      <p:ext uri="{BB962C8B-B14F-4D97-AF65-F5344CB8AC3E}">
        <p14:creationId xmlns:p14="http://schemas.microsoft.com/office/powerpoint/2010/main" val="280506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</a:t>
            </a:r>
            <a:r>
              <a:rPr lang="en-US" dirty="0"/>
              <a:t> to expand patient acceptance criteria to be able to offer assistance to “underinsured” individuals</a:t>
            </a:r>
          </a:p>
          <a:p>
            <a:endParaRPr lang="en-US" dirty="0"/>
          </a:p>
          <a:p>
            <a:r>
              <a:rPr lang="en-US" b="1" dirty="0"/>
              <a:t>HOW</a:t>
            </a:r>
            <a:r>
              <a:rPr lang="en-US" dirty="0"/>
              <a:t> to recruit more volunteers in strategic states (that have not </a:t>
            </a:r>
            <a:r>
              <a:rPr lang="en-US" dirty="0" smtClean="0"/>
              <a:t>expanded </a:t>
            </a:r>
            <a:r>
              <a:rPr lang="en-US" dirty="0"/>
              <a:t>Medicaid)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HOW</a:t>
            </a:r>
            <a:r>
              <a:rPr lang="en-US" dirty="0"/>
              <a:t> to spread the word and help qualifying patients find 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We Actively Seek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93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volunteers</a:t>
            </a:r>
          </a:p>
          <a:p>
            <a:r>
              <a:rPr lang="en-US" dirty="0"/>
              <a:t>Hospitals</a:t>
            </a:r>
          </a:p>
          <a:p>
            <a:r>
              <a:rPr lang="en-US" dirty="0"/>
              <a:t>Patients and their families</a:t>
            </a:r>
          </a:p>
          <a:p>
            <a:r>
              <a:rPr lang="en-US" dirty="0"/>
              <a:t>In-kind donors</a:t>
            </a:r>
          </a:p>
          <a:p>
            <a:r>
              <a:rPr lang="en-US" dirty="0"/>
              <a:t>Sponsors</a:t>
            </a:r>
          </a:p>
          <a:p>
            <a:r>
              <a:rPr lang="en-US" dirty="0"/>
              <a:t>Strategic partners</a:t>
            </a:r>
          </a:p>
          <a:p>
            <a:endParaRPr lang="en-US" dirty="0"/>
          </a:p>
          <a:p>
            <a:r>
              <a:rPr lang="en-US" b="1" dirty="0"/>
              <a:t>Operation Walk USA </a:t>
            </a:r>
            <a:r>
              <a:rPr lang="en-US" b="1" dirty="0" smtClean="0"/>
              <a:t>2024:  </a:t>
            </a:r>
            <a:r>
              <a:rPr lang="en-US" b="1" smtClean="0">
                <a:solidFill>
                  <a:srgbClr val="FF0000"/>
                </a:solidFill>
              </a:rPr>
              <a:t>December </a:t>
            </a:r>
            <a:r>
              <a:rPr lang="en-US" b="1" smtClean="0">
                <a:solidFill>
                  <a:srgbClr val="FF0000"/>
                </a:solidFill>
              </a:rPr>
              <a:t>2-6 </a:t>
            </a:r>
            <a:r>
              <a:rPr lang="en-US" dirty="0" smtClean="0">
                <a:hlinkClick r:id="rId2"/>
              </a:rPr>
              <a:t>www.operationwalkusa.org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r>
              <a:rPr lang="en-US" dirty="0"/>
              <a:t>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6007292"/>
            <a:ext cx="725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16" y="398655"/>
            <a:ext cx="4178384" cy="394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817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2535</TotalTime>
  <Words>458</Words>
  <Application>Microsoft Office PowerPoint</Application>
  <PresentationFormat>Custom</PresentationFormat>
  <Paragraphs>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Operation Walk USA</vt:lpstr>
      <vt:lpstr>What is Operation Walk USA?</vt:lpstr>
      <vt:lpstr>Why Operation Walk USA?</vt:lpstr>
      <vt:lpstr>“Faces of Operation Walk USA”</vt:lpstr>
      <vt:lpstr>“Faces of Operation Walk USA”</vt:lpstr>
      <vt:lpstr>Answers We Actively Seek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Walk USA</dc:title>
  <dc:creator>Olga Foley</dc:creator>
  <cp:lastModifiedBy>frnawakwa</cp:lastModifiedBy>
  <cp:revision>41</cp:revision>
  <dcterms:created xsi:type="dcterms:W3CDTF">2015-03-04T22:08:04Z</dcterms:created>
  <dcterms:modified xsi:type="dcterms:W3CDTF">2024-02-09T18:58:01Z</dcterms:modified>
</cp:coreProperties>
</file>